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move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B829E73-0FC2-44AE-ACD5-9321B183ECE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13E6D1-3764-4234-A952-C4EE2418369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980F02-F12A-48F8-86E6-7AC23450778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22348A-A974-48AF-91DE-61EC02D990E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948280-2BB9-409E-98F9-7DB20E2A1FE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258FAB-0434-45F0-B9F1-80D2C8BE1D3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A2BEBD-681D-4B92-B417-0767B96FA11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15FAF0-8163-49FC-82CC-5FE43FB252F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4BC8D7-090B-4239-B470-FDCB4B9E1F6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805D37-CB35-403D-A9EA-80C20A3E288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9226D8-678D-47D0-968D-9F7604A6526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7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17" name="Text 0"/>
          <p:cNvSpPr/>
          <p:nvPr/>
        </p:nvSpPr>
        <p:spPr>
          <a:xfrm>
            <a:off x="6324120" y="2035440"/>
            <a:ext cx="7468200" cy="21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en-US" sz="4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Infrared Communication: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 Short-Range Wireless Technology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8" name="Text 1"/>
          <p:cNvSpPr/>
          <p:nvPr/>
        </p:nvSpPr>
        <p:spPr>
          <a:xfrm>
            <a:off x="7315200" y="3569040"/>
            <a:ext cx="4648320" cy="14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2e"/>
                </a:solidFill>
                <a:latin typeface="PT Sans"/>
                <a:ea typeface="PT Sans"/>
              </a:rPr>
              <a:t>Presented by: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Abdus Salam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IT-21016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9" name="Text 2"/>
          <p:cNvSpPr/>
          <p:nvPr/>
        </p:nvSpPr>
        <p:spPr>
          <a:xfrm>
            <a:off x="6400800" y="5158800"/>
            <a:ext cx="73915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Department of Information and Communication Technology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0" name="Text 3"/>
          <p:cNvSpPr/>
          <p:nvPr/>
        </p:nvSpPr>
        <p:spPr>
          <a:xfrm>
            <a:off x="6324120" y="5608080"/>
            <a:ext cx="74682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Mawlana Bhashani Science &amp; Technology University,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Santosh, Tangail-1902.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2"/>
          <a:stretch/>
        </p:blipFill>
        <p:spPr>
          <a:xfrm>
            <a:off x="0" y="0"/>
            <a:ext cx="6171840" cy="8229240"/>
          </a:xfrm>
          <a:prstGeom prst="rect">
            <a:avLst/>
          </a:prstGeom>
          <a:ln w="0">
            <a:noFill/>
          </a:ln>
        </p:spPr>
      </p:pic>
      <p:pic>
        <p:nvPicPr>
          <p:cNvPr id="422" name="" descr=""/>
          <p:cNvPicPr/>
          <p:nvPr/>
        </p:nvPicPr>
        <p:blipFill>
          <a:blip r:embed="rId3"/>
          <a:stretch/>
        </p:blipFill>
        <p:spPr>
          <a:xfrm>
            <a:off x="12573000" y="7543800"/>
            <a:ext cx="2076120" cy="637920"/>
          </a:xfrm>
          <a:prstGeom prst="rect">
            <a:avLst/>
          </a:prstGeom>
          <a:ln w="0">
            <a:noFill/>
          </a:ln>
        </p:spPr>
      </p:pic>
      <p:sp>
        <p:nvSpPr>
          <p:cNvPr id="423" name=""/>
          <p:cNvSpPr txBox="1"/>
          <p:nvPr/>
        </p:nvSpPr>
        <p:spPr>
          <a:xfrm>
            <a:off x="6451560" y="1143000"/>
            <a:ext cx="8229960" cy="24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Infrare</a:t>
            </a:r>
            <a:r>
              <a:rPr b="1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 </a:t>
            </a:r>
            <a:r>
              <a:rPr b="1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Comm</a:t>
            </a:r>
            <a:r>
              <a:rPr b="1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unicati</a:t>
            </a:r>
            <a:r>
              <a:rPr b="1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on: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 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(Short-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Range 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Wireles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           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Technol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ogy)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 0"/>
          <p:cNvSpPr/>
          <p:nvPr/>
        </p:nvSpPr>
        <p:spPr>
          <a:xfrm>
            <a:off x="632520" y="496800"/>
            <a:ext cx="69483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15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Conclusion: The Enduring Role of IR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551" name="Shape 1"/>
          <p:cNvSpPr/>
          <p:nvPr/>
        </p:nvSpPr>
        <p:spPr>
          <a:xfrm>
            <a:off x="632520" y="1503000"/>
            <a:ext cx="6461640" cy="3321360"/>
          </a:xfrm>
          <a:prstGeom prst="roundRect">
            <a:avLst>
              <a:gd name="adj" fmla="val 8163"/>
            </a:avLst>
          </a:prstGeom>
          <a:solidFill>
            <a:srgbClr val="f3f3ff"/>
          </a:solidFill>
          <a:ln w="152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Shape 2"/>
          <p:cNvSpPr/>
          <p:nvPr/>
        </p:nvSpPr>
        <p:spPr>
          <a:xfrm>
            <a:off x="647640" y="1518120"/>
            <a:ext cx="6431400" cy="1096560"/>
          </a:xfrm>
          <a:prstGeom prst="roundRect">
            <a:avLst>
              <a:gd name="adj" fmla="val 24715"/>
            </a:avLst>
          </a:prstGeom>
          <a:solidFill>
            <a:srgbClr val="f3f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Text 3"/>
          <p:cNvSpPr/>
          <p:nvPr/>
        </p:nvSpPr>
        <p:spPr>
          <a:xfrm>
            <a:off x="828720" y="1698840"/>
            <a:ext cx="212616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Core Strengths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554" name="Text 4"/>
          <p:cNvSpPr/>
          <p:nvPr/>
        </p:nvSpPr>
        <p:spPr>
          <a:xfrm>
            <a:off x="828720" y="2145240"/>
            <a:ext cx="60699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2e"/>
                </a:solidFill>
                <a:latin typeface="PT Sans"/>
                <a:ea typeface="PT Sans"/>
              </a:rPr>
              <a:t>Secure, simple, and low-cost short-range communication.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5" name="Shape 5"/>
          <p:cNvSpPr/>
          <p:nvPr/>
        </p:nvSpPr>
        <p:spPr>
          <a:xfrm>
            <a:off x="647640" y="2615040"/>
            <a:ext cx="6431400" cy="1096560"/>
          </a:xfrm>
          <a:prstGeom prst="rect">
            <a:avLst/>
          </a:prstGeom>
          <a:solidFill>
            <a:srgbClr val="f3f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Shape 6"/>
          <p:cNvSpPr/>
          <p:nvPr/>
        </p:nvSpPr>
        <p:spPr>
          <a:xfrm>
            <a:off x="647640" y="2615040"/>
            <a:ext cx="6431400" cy="22680"/>
          </a:xfrm>
          <a:prstGeom prst="roundRect">
            <a:avLst>
              <a:gd name="adj" fmla="val 1186056"/>
            </a:avLst>
          </a:prstGeom>
          <a:solidFill>
            <a:srgbClr val="1aa5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Text 7"/>
          <p:cNvSpPr/>
          <p:nvPr/>
        </p:nvSpPr>
        <p:spPr>
          <a:xfrm>
            <a:off x="828720" y="2796120"/>
            <a:ext cx="212616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Best Use Cases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558" name="Text 8"/>
          <p:cNvSpPr/>
          <p:nvPr/>
        </p:nvSpPr>
        <p:spPr>
          <a:xfrm>
            <a:off x="828720" y="3242520"/>
            <a:ext cx="60699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2e"/>
                </a:solidFill>
                <a:latin typeface="PT Sans"/>
                <a:ea typeface="PT Sans"/>
              </a:rPr>
              <a:t>Ideal for device control, sensor applications, and embedded systems.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9" name="Shape 9"/>
          <p:cNvSpPr/>
          <p:nvPr/>
        </p:nvSpPr>
        <p:spPr>
          <a:xfrm>
            <a:off x="647640" y="3712320"/>
            <a:ext cx="6431400" cy="1096560"/>
          </a:xfrm>
          <a:prstGeom prst="rect">
            <a:avLst/>
          </a:prstGeom>
          <a:solidFill>
            <a:srgbClr val="f3f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Shape 10"/>
          <p:cNvSpPr/>
          <p:nvPr/>
        </p:nvSpPr>
        <p:spPr>
          <a:xfrm>
            <a:off x="647640" y="3712320"/>
            <a:ext cx="6431400" cy="22680"/>
          </a:xfrm>
          <a:prstGeom prst="roundRect">
            <a:avLst>
              <a:gd name="adj" fmla="val 1186056"/>
            </a:avLst>
          </a:prstGeom>
          <a:solidFill>
            <a:srgbClr val="f34c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Text 11"/>
          <p:cNvSpPr/>
          <p:nvPr/>
        </p:nvSpPr>
        <p:spPr>
          <a:xfrm>
            <a:off x="828720" y="3893040"/>
            <a:ext cx="212616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Modern Relevance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562" name="Text 12"/>
          <p:cNvSpPr/>
          <p:nvPr/>
        </p:nvSpPr>
        <p:spPr>
          <a:xfrm>
            <a:off x="828720" y="4339440"/>
            <a:ext cx="60699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2e"/>
                </a:solidFill>
                <a:latin typeface="PT Sans"/>
                <a:ea typeface="PT Sans"/>
              </a:rPr>
              <a:t>Still vital in thermal imaging, robotics, and gesture control.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63" name="Image 0" descr="preencoded.png"/>
          <p:cNvPicPr/>
          <p:nvPr/>
        </p:nvPicPr>
        <p:blipFill>
          <a:blip r:embed="rId1"/>
          <a:stretch/>
        </p:blipFill>
        <p:spPr>
          <a:xfrm>
            <a:off x="7315200" y="1503000"/>
            <a:ext cx="7086600" cy="6569640"/>
          </a:xfrm>
          <a:prstGeom prst="rect">
            <a:avLst/>
          </a:prstGeom>
          <a:ln w="0">
            <a:noFill/>
          </a:ln>
        </p:spPr>
      </p:pic>
      <p:sp>
        <p:nvSpPr>
          <p:cNvPr id="564" name="Text 13"/>
          <p:cNvSpPr/>
          <p:nvPr/>
        </p:nvSpPr>
        <p:spPr>
          <a:xfrm>
            <a:off x="7543440" y="8276400"/>
            <a:ext cx="646164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2e"/>
                </a:solidFill>
                <a:latin typeface="PT Sans"/>
                <a:ea typeface="PT Sans"/>
              </a:rPr>
              <a:t>Invisible light continues to play a visible role in communication.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5" name=""/>
          <p:cNvSpPr txBox="1"/>
          <p:nvPr/>
        </p:nvSpPr>
        <p:spPr>
          <a:xfrm>
            <a:off x="685800" y="5186880"/>
            <a:ext cx="586980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solidFill>
                  <a:srgbClr val="00002e"/>
                </a:solidFill>
                <a:latin typeface="PT Sans"/>
                <a:ea typeface="PT Sans"/>
              </a:rPr>
              <a:t>Invisible light continues to play a visible role in communication.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4605920" cy="8229600"/>
          </a:xfrm>
          <a:prstGeom prst="rect">
            <a:avLst/>
          </a:prstGeom>
          <a:ln w="0">
            <a:noFill/>
          </a:ln>
        </p:spPr>
      </p:pic>
      <p:pic>
        <p:nvPicPr>
          <p:cNvPr id="567" name="" descr=""/>
          <p:cNvPicPr/>
          <p:nvPr/>
        </p:nvPicPr>
        <p:blipFill>
          <a:blip r:embed="rId2"/>
          <a:stretch/>
        </p:blipFill>
        <p:spPr>
          <a:xfrm>
            <a:off x="12573000" y="7543800"/>
            <a:ext cx="2032560" cy="6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 0"/>
          <p:cNvSpPr/>
          <p:nvPr/>
        </p:nvSpPr>
        <p:spPr>
          <a:xfrm>
            <a:off x="717120" y="563400"/>
            <a:ext cx="24109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425" name="Text 1"/>
          <p:cNvSpPr/>
          <p:nvPr/>
        </p:nvSpPr>
        <p:spPr>
          <a:xfrm>
            <a:off x="717120" y="1172160"/>
            <a:ext cx="9644040" cy="12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9451"/>
              </a:lnSpc>
              <a:buNone/>
              <a:tabLst>
                <a:tab algn="l" pos="0"/>
              </a:tabLst>
            </a:pPr>
            <a:r>
              <a:rPr b="0" lang="en-US" sz="75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What is Infrared?</a:t>
            </a:r>
            <a:endParaRPr b="0" lang="en-US" sz="7550" spc="-1" strike="noStrike">
              <a:latin typeface="Arial"/>
            </a:endParaRPr>
          </a:p>
        </p:txBody>
      </p:sp>
      <p:sp>
        <p:nvSpPr>
          <p:cNvPr id="426" name="Shape 2"/>
          <p:cNvSpPr/>
          <p:nvPr/>
        </p:nvSpPr>
        <p:spPr>
          <a:xfrm>
            <a:off x="717120" y="3120840"/>
            <a:ext cx="3755880" cy="1617120"/>
          </a:xfrm>
          <a:prstGeom prst="roundRect">
            <a:avLst>
              <a:gd name="adj" fmla="val 678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Shape 3"/>
          <p:cNvSpPr/>
          <p:nvPr/>
        </p:nvSpPr>
        <p:spPr>
          <a:xfrm>
            <a:off x="626040" y="3120840"/>
            <a:ext cx="91080" cy="1617120"/>
          </a:xfrm>
          <a:prstGeom prst="roundRect">
            <a:avLst>
              <a:gd name="adj" fmla="val 336199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Text 4"/>
          <p:cNvSpPr/>
          <p:nvPr/>
        </p:nvSpPr>
        <p:spPr>
          <a:xfrm>
            <a:off x="1013400" y="3143520"/>
            <a:ext cx="29008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Electromagnetic Spectrum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429" name="Text 5"/>
          <p:cNvSpPr/>
          <p:nvPr/>
        </p:nvSpPr>
        <p:spPr>
          <a:xfrm>
            <a:off x="1013400" y="3649680"/>
            <a:ext cx="3231720" cy="65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Infrared means 'below red' with a wavelength of 700 nm to 1 mm.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0" name="Shape 6"/>
          <p:cNvSpPr/>
          <p:nvPr/>
        </p:nvSpPr>
        <p:spPr>
          <a:xfrm>
            <a:off x="4678560" y="2915640"/>
            <a:ext cx="3779640" cy="1884960"/>
          </a:xfrm>
          <a:prstGeom prst="roundRect">
            <a:avLst>
              <a:gd name="adj" fmla="val 678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Shape 7"/>
          <p:cNvSpPr/>
          <p:nvPr/>
        </p:nvSpPr>
        <p:spPr>
          <a:xfrm>
            <a:off x="4630320" y="2971800"/>
            <a:ext cx="91080" cy="1617120"/>
          </a:xfrm>
          <a:prstGeom prst="roundRect">
            <a:avLst>
              <a:gd name="adj" fmla="val 5905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Text 8"/>
          <p:cNvSpPr/>
          <p:nvPr/>
        </p:nvSpPr>
        <p:spPr>
          <a:xfrm>
            <a:off x="4974840" y="3143520"/>
            <a:ext cx="24735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Communication Range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433" name="Text 9"/>
          <p:cNvSpPr/>
          <p:nvPr/>
        </p:nvSpPr>
        <p:spPr>
          <a:xfrm>
            <a:off x="4974840" y="3649680"/>
            <a:ext cx="3231720" cy="65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Used for short-range, line-of-sight communication, like TV remotes.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4" name="Shape 10"/>
          <p:cNvSpPr/>
          <p:nvPr/>
        </p:nvSpPr>
        <p:spPr>
          <a:xfrm>
            <a:off x="717120" y="5029200"/>
            <a:ext cx="3755880" cy="1944720"/>
          </a:xfrm>
          <a:prstGeom prst="roundRect">
            <a:avLst>
              <a:gd name="adj" fmla="val 564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Shape 11"/>
          <p:cNvSpPr/>
          <p:nvPr/>
        </p:nvSpPr>
        <p:spPr>
          <a:xfrm>
            <a:off x="626040" y="5029200"/>
            <a:ext cx="91080" cy="1944720"/>
          </a:xfrm>
          <a:prstGeom prst="roundRect">
            <a:avLst>
              <a:gd name="adj" fmla="val 336199"/>
            </a:avLst>
          </a:prstGeom>
          <a:solidFill>
            <a:srgbClr val="da33b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Text 12"/>
          <p:cNvSpPr/>
          <p:nvPr/>
        </p:nvSpPr>
        <p:spPr>
          <a:xfrm>
            <a:off x="1013400" y="4965840"/>
            <a:ext cx="24109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Purpose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437" name="Text 13"/>
          <p:cNvSpPr/>
          <p:nvPr/>
        </p:nvSpPr>
        <p:spPr>
          <a:xfrm>
            <a:off x="1013400" y="5472000"/>
            <a:ext cx="3231720" cy="9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Developed as a low-cost, simple wireless alternative for device control.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38" name="Image 0" descr="preencoded.png"/>
          <p:cNvPicPr/>
          <p:nvPr/>
        </p:nvPicPr>
        <p:blipFill>
          <a:blip r:embed="rId1"/>
          <a:stretch/>
        </p:blipFill>
        <p:spPr>
          <a:xfrm>
            <a:off x="8915400" y="2663640"/>
            <a:ext cx="5688000" cy="556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40" name="Text 0"/>
          <p:cNvSpPr/>
          <p:nvPr/>
        </p:nvSpPr>
        <p:spPr>
          <a:xfrm>
            <a:off x="754560" y="731520"/>
            <a:ext cx="7634520" cy="12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buNone/>
              <a:tabLst>
                <a:tab algn="l" pos="0"/>
              </a:tabLst>
            </a:pPr>
            <a:r>
              <a:rPr b="0" lang="en-US" sz="39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The Basic Principle of IR Communication</a:t>
            </a:r>
            <a:endParaRPr b="0" lang="en-US" sz="3950" spc="-1" strike="noStrike">
              <a:latin typeface="Arial"/>
            </a:endParaRPr>
          </a:p>
        </p:txBody>
      </p:sp>
      <p:pic>
        <p:nvPicPr>
          <p:cNvPr id="441" name="Image 1" descr="preencoded.png"/>
          <p:cNvPicPr/>
          <p:nvPr/>
        </p:nvPicPr>
        <p:blipFill>
          <a:blip r:embed="rId2"/>
          <a:stretch/>
        </p:blipFill>
        <p:spPr>
          <a:xfrm>
            <a:off x="754560" y="2323080"/>
            <a:ext cx="1077840" cy="1293480"/>
          </a:xfrm>
          <a:prstGeom prst="rect">
            <a:avLst/>
          </a:prstGeom>
          <a:ln w="0">
            <a:noFill/>
          </a:ln>
        </p:spPr>
      </p:pic>
      <p:sp>
        <p:nvSpPr>
          <p:cNvPr id="442" name="Text 1"/>
          <p:cNvSpPr/>
          <p:nvPr/>
        </p:nvSpPr>
        <p:spPr>
          <a:xfrm>
            <a:off x="2048400" y="2538720"/>
            <a:ext cx="253620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Light Waves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443" name="Text 2"/>
          <p:cNvSpPr/>
          <p:nvPr/>
        </p:nvSpPr>
        <p:spPr>
          <a:xfrm>
            <a:off x="2048400" y="2985120"/>
            <a:ext cx="63406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2e"/>
                </a:solidFill>
                <a:latin typeface="PT Sans"/>
                <a:ea typeface="PT Sans"/>
              </a:rPr>
              <a:t>Communication occurs through invisible infrared light waves.</a:t>
            </a:r>
            <a:endParaRPr b="0" lang="en-US" sz="1650" spc="-1" strike="noStrike">
              <a:latin typeface="Arial"/>
            </a:endParaRPr>
          </a:p>
        </p:txBody>
      </p:sp>
      <p:pic>
        <p:nvPicPr>
          <p:cNvPr id="444" name="Image 2" descr="preencoded.png"/>
          <p:cNvPicPr/>
          <p:nvPr/>
        </p:nvPicPr>
        <p:blipFill>
          <a:blip r:embed="rId3"/>
          <a:stretch/>
        </p:blipFill>
        <p:spPr>
          <a:xfrm>
            <a:off x="754560" y="3616920"/>
            <a:ext cx="1077840" cy="1293480"/>
          </a:xfrm>
          <a:prstGeom prst="rect">
            <a:avLst/>
          </a:prstGeom>
          <a:ln w="0">
            <a:noFill/>
          </a:ln>
        </p:spPr>
      </p:pic>
      <p:sp>
        <p:nvSpPr>
          <p:cNvPr id="445" name="Text 3"/>
          <p:cNvSpPr/>
          <p:nvPr/>
        </p:nvSpPr>
        <p:spPr>
          <a:xfrm>
            <a:off x="2048400" y="3832560"/>
            <a:ext cx="253620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Transmitter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446" name="Text 4"/>
          <p:cNvSpPr/>
          <p:nvPr/>
        </p:nvSpPr>
        <p:spPr>
          <a:xfrm>
            <a:off x="2048400" y="4278960"/>
            <a:ext cx="63406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2e"/>
                </a:solidFill>
                <a:latin typeface="PT Sans"/>
                <a:ea typeface="PT Sans"/>
              </a:rPr>
              <a:t>An Infrared LED sends the signal.</a:t>
            </a:r>
            <a:endParaRPr b="0" lang="en-US" sz="1650" spc="-1" strike="noStrike">
              <a:latin typeface="Arial"/>
            </a:endParaRPr>
          </a:p>
        </p:txBody>
      </p:sp>
      <p:pic>
        <p:nvPicPr>
          <p:cNvPr id="447" name="Image 3" descr="preencoded.png"/>
          <p:cNvPicPr/>
          <p:nvPr/>
        </p:nvPicPr>
        <p:blipFill>
          <a:blip r:embed="rId4"/>
          <a:stretch/>
        </p:blipFill>
        <p:spPr>
          <a:xfrm>
            <a:off x="754560" y="4910760"/>
            <a:ext cx="1077840" cy="1293480"/>
          </a:xfrm>
          <a:prstGeom prst="rect">
            <a:avLst/>
          </a:prstGeom>
          <a:ln w="0">
            <a:noFill/>
          </a:ln>
        </p:spPr>
      </p:pic>
      <p:sp>
        <p:nvSpPr>
          <p:cNvPr id="448" name="Text 5"/>
          <p:cNvSpPr/>
          <p:nvPr/>
        </p:nvSpPr>
        <p:spPr>
          <a:xfrm>
            <a:off x="2048400" y="5126400"/>
            <a:ext cx="253620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Receiver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449" name="Text 6"/>
          <p:cNvSpPr/>
          <p:nvPr/>
        </p:nvSpPr>
        <p:spPr>
          <a:xfrm>
            <a:off x="2048400" y="5572440"/>
            <a:ext cx="63406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2e"/>
                </a:solidFill>
                <a:latin typeface="PT Sans"/>
                <a:ea typeface="PT Sans"/>
              </a:rPr>
              <a:t>A photo-diode or phototransistor detects the signal.</a:t>
            </a:r>
            <a:endParaRPr b="0" lang="en-US" sz="1650" spc="-1" strike="noStrike">
              <a:latin typeface="Arial"/>
            </a:endParaRPr>
          </a:p>
        </p:txBody>
      </p:sp>
      <p:pic>
        <p:nvPicPr>
          <p:cNvPr id="450" name="Image 4" descr="preencoded.png"/>
          <p:cNvPicPr/>
          <p:nvPr/>
        </p:nvPicPr>
        <p:blipFill>
          <a:blip r:embed="rId5"/>
          <a:stretch/>
        </p:blipFill>
        <p:spPr>
          <a:xfrm>
            <a:off x="754560" y="6204240"/>
            <a:ext cx="1077840" cy="1293480"/>
          </a:xfrm>
          <a:prstGeom prst="rect">
            <a:avLst/>
          </a:prstGeom>
          <a:ln w="0">
            <a:noFill/>
          </a:ln>
        </p:spPr>
      </p:pic>
      <p:sp>
        <p:nvSpPr>
          <p:cNvPr id="451" name="Text 7"/>
          <p:cNvSpPr/>
          <p:nvPr/>
        </p:nvSpPr>
        <p:spPr>
          <a:xfrm>
            <a:off x="2048400" y="6419880"/>
            <a:ext cx="253620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Data Transmission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452" name="Text 8"/>
          <p:cNvSpPr/>
          <p:nvPr/>
        </p:nvSpPr>
        <p:spPr>
          <a:xfrm>
            <a:off x="2048400" y="6866280"/>
            <a:ext cx="63406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2e"/>
                </a:solidFill>
                <a:latin typeface="PT Sans"/>
                <a:ea typeface="PT Sans"/>
              </a:rPr>
              <a:t>Data is sent as light pulses representing binary data.</a:t>
            </a:r>
            <a:endParaRPr b="0" lang="en-US" sz="1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 0"/>
          <p:cNvSpPr/>
          <p:nvPr/>
        </p:nvSpPr>
        <p:spPr>
          <a:xfrm>
            <a:off x="774720" y="608760"/>
            <a:ext cx="260352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2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</a:t>
            </a:r>
            <a:endParaRPr b="0" lang="en-US" sz="2050" spc="-1" strike="noStrike">
              <a:latin typeface="Arial"/>
            </a:endParaRPr>
          </a:p>
        </p:txBody>
      </p:sp>
      <p:sp>
        <p:nvSpPr>
          <p:cNvPr id="454" name="Text 1"/>
          <p:cNvSpPr/>
          <p:nvPr/>
        </p:nvSpPr>
        <p:spPr>
          <a:xfrm>
            <a:off x="774720" y="1022400"/>
            <a:ext cx="9357120" cy="6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00"/>
              </a:lnSpc>
              <a:buNone/>
              <a:tabLst>
                <a:tab algn="l" pos="0"/>
              </a:tabLst>
            </a:pPr>
            <a:r>
              <a:rPr b="0" lang="en-US" sz="41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Three Types of Infrared Communication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455" name="Text 2"/>
          <p:cNvSpPr/>
          <p:nvPr/>
        </p:nvSpPr>
        <p:spPr>
          <a:xfrm>
            <a:off x="774720" y="6402600"/>
            <a:ext cx="312444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050"/>
              </a:lnSpc>
              <a:buNone/>
              <a:tabLst>
                <a:tab algn="l" pos="0"/>
              </a:tabLst>
            </a:pPr>
            <a:r>
              <a:rPr b="0" lang="en-US" sz="24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Point-to-Point</a:t>
            </a:r>
            <a:endParaRPr b="0" lang="en-US" sz="2450" spc="-1" strike="noStrike">
              <a:latin typeface="Arial"/>
            </a:endParaRPr>
          </a:p>
        </p:txBody>
      </p:sp>
      <p:sp>
        <p:nvSpPr>
          <p:cNvPr id="456" name="Text 3"/>
          <p:cNvSpPr/>
          <p:nvPr/>
        </p:nvSpPr>
        <p:spPr>
          <a:xfrm>
            <a:off x="774720" y="6926040"/>
            <a:ext cx="41756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2e"/>
                </a:solidFill>
                <a:latin typeface="PT Sans"/>
                <a:ea typeface="PT Sans"/>
              </a:rPr>
              <a:t>Direct, line-of-sight communication between two devices (e.g., remote and TV).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457" name="Text 4"/>
          <p:cNvSpPr/>
          <p:nvPr/>
        </p:nvSpPr>
        <p:spPr>
          <a:xfrm>
            <a:off x="5227200" y="6402600"/>
            <a:ext cx="312444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050"/>
              </a:lnSpc>
              <a:buNone/>
              <a:tabLst>
                <a:tab algn="l" pos="0"/>
              </a:tabLst>
            </a:pPr>
            <a:r>
              <a:rPr b="0" lang="en-US" sz="24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Diffuse</a:t>
            </a:r>
            <a:endParaRPr b="0" lang="en-US" sz="2450" spc="-1" strike="noStrike">
              <a:latin typeface="Arial"/>
            </a:endParaRPr>
          </a:p>
        </p:txBody>
      </p:sp>
      <p:sp>
        <p:nvSpPr>
          <p:cNvPr id="458" name="Text 5"/>
          <p:cNvSpPr/>
          <p:nvPr/>
        </p:nvSpPr>
        <p:spPr>
          <a:xfrm>
            <a:off x="5227200" y="6926040"/>
            <a:ext cx="41756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2e"/>
                </a:solidFill>
                <a:latin typeface="PT Sans"/>
                <a:ea typeface="PT Sans"/>
              </a:rPr>
              <a:t>Signals are reflected from walls or ceilings to reach the receiver.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459" name="Text 6"/>
          <p:cNvSpPr/>
          <p:nvPr/>
        </p:nvSpPr>
        <p:spPr>
          <a:xfrm>
            <a:off x="9679680" y="6402600"/>
            <a:ext cx="312444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050"/>
              </a:lnSpc>
              <a:buNone/>
              <a:tabLst>
                <a:tab algn="l" pos="0"/>
              </a:tabLst>
            </a:pPr>
            <a:r>
              <a:rPr b="0" lang="en-US" sz="24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Ir-DA Standard</a:t>
            </a:r>
            <a:endParaRPr b="0" lang="en-US" sz="2450" spc="-1" strike="noStrike">
              <a:latin typeface="Arial"/>
            </a:endParaRPr>
          </a:p>
        </p:txBody>
      </p:sp>
      <p:sp>
        <p:nvSpPr>
          <p:cNvPr id="460" name="Text 7"/>
          <p:cNvSpPr/>
          <p:nvPr/>
        </p:nvSpPr>
        <p:spPr>
          <a:xfrm>
            <a:off x="9679680" y="6926040"/>
            <a:ext cx="417564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2e"/>
                </a:solidFill>
                <a:latin typeface="PT Sans"/>
                <a:ea typeface="PT Sans"/>
              </a:rPr>
              <a:t>High-speed data exchange protocol (older technology) for devices like laptops or phones.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685800" y="1828800"/>
            <a:ext cx="12801600" cy="3886200"/>
          </a:xfrm>
          <a:prstGeom prst="rect">
            <a:avLst/>
          </a:prstGeom>
          <a:ln w="0">
            <a:noFill/>
          </a:ln>
        </p:spPr>
      </p:pic>
      <p:pic>
        <p:nvPicPr>
          <p:cNvPr id="462" name="" descr=""/>
          <p:cNvPicPr/>
          <p:nvPr/>
        </p:nvPicPr>
        <p:blipFill>
          <a:blip r:embed="rId2"/>
          <a:stretch/>
        </p:blipFill>
        <p:spPr>
          <a:xfrm>
            <a:off x="12801600" y="7772400"/>
            <a:ext cx="1828800" cy="4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991960"/>
          </a:xfrm>
          <a:prstGeom prst="rect">
            <a:avLst/>
          </a:prstGeom>
          <a:ln w="0">
            <a:noFill/>
          </a:ln>
        </p:spPr>
      </p:pic>
      <p:sp>
        <p:nvSpPr>
          <p:cNvPr id="464" name="Text 0"/>
          <p:cNvSpPr/>
          <p:nvPr/>
        </p:nvSpPr>
        <p:spPr>
          <a:xfrm>
            <a:off x="837720" y="3844440"/>
            <a:ext cx="931788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Key Characteristics of IR Technology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5" name="Text 1"/>
          <p:cNvSpPr/>
          <p:nvPr/>
        </p:nvSpPr>
        <p:spPr>
          <a:xfrm>
            <a:off x="837720" y="5027040"/>
            <a:ext cx="3013920" cy="7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199"/>
              </a:lnSpc>
              <a:buNone/>
              <a:tabLst>
                <a:tab algn="l" pos="0"/>
              </a:tabLst>
            </a:pPr>
            <a:r>
              <a:rPr b="0" lang="en-US" sz="6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1-5m</a:t>
            </a:r>
            <a:endParaRPr b="0" lang="en-US" sz="6200" spc="-1" strike="noStrike">
              <a:latin typeface="Arial"/>
            </a:endParaRPr>
          </a:p>
        </p:txBody>
      </p:sp>
      <p:sp>
        <p:nvSpPr>
          <p:cNvPr id="466" name="Text 2"/>
          <p:cNvSpPr/>
          <p:nvPr/>
        </p:nvSpPr>
        <p:spPr>
          <a:xfrm>
            <a:off x="936720" y="61160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Range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7" name="Text 3"/>
          <p:cNvSpPr/>
          <p:nvPr/>
        </p:nvSpPr>
        <p:spPr>
          <a:xfrm>
            <a:off x="837720" y="6611400"/>
            <a:ext cx="301392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Short communication distance.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468" name="Text 4"/>
          <p:cNvSpPr/>
          <p:nvPr/>
        </p:nvSpPr>
        <p:spPr>
          <a:xfrm>
            <a:off x="4151160" y="5027040"/>
            <a:ext cx="3013920" cy="7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199"/>
              </a:lnSpc>
              <a:buNone/>
              <a:tabLst>
                <a:tab algn="l" pos="0"/>
              </a:tabLst>
            </a:pPr>
            <a:r>
              <a:rPr b="0" lang="en-US" sz="6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16 Mbps</a:t>
            </a:r>
            <a:endParaRPr b="0" lang="en-US" sz="6200" spc="-1" strike="noStrike">
              <a:latin typeface="Arial"/>
            </a:endParaRPr>
          </a:p>
        </p:txBody>
      </p:sp>
      <p:sp>
        <p:nvSpPr>
          <p:cNvPr id="469" name="Text 5"/>
          <p:cNvSpPr/>
          <p:nvPr/>
        </p:nvSpPr>
        <p:spPr>
          <a:xfrm>
            <a:off x="4250160" y="61160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Data Rate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0" name="Text 6"/>
          <p:cNvSpPr/>
          <p:nvPr/>
        </p:nvSpPr>
        <p:spPr>
          <a:xfrm>
            <a:off x="4151160" y="6611400"/>
            <a:ext cx="301392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Maximum speed under the IrDA standard.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471" name="Text 7"/>
          <p:cNvSpPr/>
          <p:nvPr/>
        </p:nvSpPr>
        <p:spPr>
          <a:xfrm>
            <a:off x="7464600" y="5027040"/>
            <a:ext cx="3013920" cy="7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199"/>
              </a:lnSpc>
              <a:buNone/>
              <a:tabLst>
                <a:tab algn="l" pos="0"/>
              </a:tabLst>
            </a:pPr>
            <a:r>
              <a:rPr b="0" lang="en-US" sz="6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Low</a:t>
            </a:r>
            <a:endParaRPr b="0" lang="en-US" sz="6200" spc="-1" strike="noStrike">
              <a:latin typeface="Arial"/>
            </a:endParaRPr>
          </a:p>
        </p:txBody>
      </p:sp>
      <p:sp>
        <p:nvSpPr>
          <p:cNvPr id="472" name="Text 8"/>
          <p:cNvSpPr/>
          <p:nvPr/>
        </p:nvSpPr>
        <p:spPr>
          <a:xfrm>
            <a:off x="7563960" y="61160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Power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3" name="Text 9"/>
          <p:cNvSpPr/>
          <p:nvPr/>
        </p:nvSpPr>
        <p:spPr>
          <a:xfrm>
            <a:off x="7464600" y="6611400"/>
            <a:ext cx="301392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Low power consumption, making it battery friendly.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474" name="Text 10"/>
          <p:cNvSpPr/>
          <p:nvPr/>
        </p:nvSpPr>
        <p:spPr>
          <a:xfrm>
            <a:off x="10778400" y="5027040"/>
            <a:ext cx="3013920" cy="7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199"/>
              </a:lnSpc>
              <a:buNone/>
              <a:tabLst>
                <a:tab algn="l" pos="0"/>
              </a:tabLst>
            </a:pPr>
            <a:r>
              <a:rPr b="0" lang="en-US" sz="6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High</a:t>
            </a:r>
            <a:endParaRPr b="0" lang="en-US" sz="6200" spc="-1" strike="noStrike">
              <a:latin typeface="Arial"/>
            </a:endParaRPr>
          </a:p>
        </p:txBody>
      </p:sp>
      <p:sp>
        <p:nvSpPr>
          <p:cNvPr id="475" name="Text 11"/>
          <p:cNvSpPr/>
          <p:nvPr/>
        </p:nvSpPr>
        <p:spPr>
          <a:xfrm>
            <a:off x="10877400" y="61160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Directionality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6" name="Text 12"/>
          <p:cNvSpPr/>
          <p:nvPr/>
        </p:nvSpPr>
        <p:spPr>
          <a:xfrm>
            <a:off x="10778400" y="6611400"/>
            <a:ext cx="30139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Requires a clear line-of-sight.</a:t>
            </a:r>
            <a:endParaRPr b="0" lang="en-US" sz="185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1600200" y="38520"/>
            <a:ext cx="10744200" cy="3619080"/>
          </a:xfrm>
          <a:prstGeom prst="rect">
            <a:avLst/>
          </a:prstGeom>
          <a:ln w="0">
            <a:noFill/>
          </a:ln>
        </p:spPr>
      </p:pic>
      <p:pic>
        <p:nvPicPr>
          <p:cNvPr id="478" name="" descr=""/>
          <p:cNvPicPr/>
          <p:nvPr/>
        </p:nvPicPr>
        <p:blipFill>
          <a:blip r:embed="rId3"/>
          <a:stretch/>
        </p:blipFill>
        <p:spPr>
          <a:xfrm>
            <a:off x="12573000" y="7543800"/>
            <a:ext cx="2057400" cy="6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 0"/>
          <p:cNvSpPr/>
          <p:nvPr/>
        </p:nvSpPr>
        <p:spPr>
          <a:xfrm>
            <a:off x="496080" y="389880"/>
            <a:ext cx="1667880" cy="2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80" name="Text 1"/>
          <p:cNvSpPr/>
          <p:nvPr/>
        </p:nvSpPr>
        <p:spPr>
          <a:xfrm>
            <a:off x="496080" y="655200"/>
            <a:ext cx="5956920" cy="4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51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Advantages: Why IR Remains Relevant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81" name="Shape 2"/>
          <p:cNvSpPr/>
          <p:nvPr/>
        </p:nvSpPr>
        <p:spPr>
          <a:xfrm>
            <a:off x="496080" y="1443960"/>
            <a:ext cx="6645600" cy="1457280"/>
          </a:xfrm>
          <a:prstGeom prst="roundRect">
            <a:avLst>
              <a:gd name="adj" fmla="val 14591"/>
            </a:avLst>
          </a:prstGeom>
          <a:solidFill>
            <a:srgbClr val="f3f3ff"/>
          </a:solidFill>
          <a:ln w="152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Shape 3"/>
          <p:cNvSpPr/>
          <p:nvPr/>
        </p:nvSpPr>
        <p:spPr>
          <a:xfrm>
            <a:off x="653040" y="1600920"/>
            <a:ext cx="424800" cy="424800"/>
          </a:xfrm>
          <a:prstGeom prst="roundRect">
            <a:avLst>
              <a:gd name="adj" fmla="val 21498422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Text 4"/>
          <p:cNvSpPr/>
          <p:nvPr/>
        </p:nvSpPr>
        <p:spPr>
          <a:xfrm>
            <a:off x="653040" y="2167920"/>
            <a:ext cx="1667880" cy="2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Low Cost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84" name="Text 5"/>
          <p:cNvSpPr/>
          <p:nvPr/>
        </p:nvSpPr>
        <p:spPr>
          <a:xfrm>
            <a:off x="653040" y="2518200"/>
            <a:ext cx="63316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2e"/>
                </a:solidFill>
                <a:latin typeface="PT Sans"/>
                <a:ea typeface="PT Sans"/>
              </a:rPr>
              <a:t>Easy and inexpensive to implement in devices.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5" name="Shape 6"/>
          <p:cNvSpPr/>
          <p:nvPr/>
        </p:nvSpPr>
        <p:spPr>
          <a:xfrm>
            <a:off x="496080" y="3043440"/>
            <a:ext cx="6645600" cy="1457280"/>
          </a:xfrm>
          <a:prstGeom prst="roundRect">
            <a:avLst>
              <a:gd name="adj" fmla="val 14591"/>
            </a:avLst>
          </a:prstGeom>
          <a:solidFill>
            <a:srgbClr val="f3f3ff"/>
          </a:solidFill>
          <a:ln w="1524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Shape 7"/>
          <p:cNvSpPr/>
          <p:nvPr/>
        </p:nvSpPr>
        <p:spPr>
          <a:xfrm>
            <a:off x="653040" y="3200400"/>
            <a:ext cx="424800" cy="424800"/>
          </a:xfrm>
          <a:prstGeom prst="roundRect">
            <a:avLst>
              <a:gd name="adj" fmla="val 21498422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Text 8"/>
          <p:cNvSpPr/>
          <p:nvPr/>
        </p:nvSpPr>
        <p:spPr>
          <a:xfrm>
            <a:off x="653040" y="3767400"/>
            <a:ext cx="1667880" cy="2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High Security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88" name="Text 9"/>
          <p:cNvSpPr/>
          <p:nvPr/>
        </p:nvSpPr>
        <p:spPr>
          <a:xfrm>
            <a:off x="653040" y="4117680"/>
            <a:ext cx="63316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2e"/>
                </a:solidFill>
                <a:latin typeface="PT Sans"/>
                <a:ea typeface="PT Sans"/>
              </a:rPr>
              <a:t>Cannot penetrate walls, limiting eavesdropping.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9" name="Shape 10"/>
          <p:cNvSpPr/>
          <p:nvPr/>
        </p:nvSpPr>
        <p:spPr>
          <a:xfrm>
            <a:off x="496080" y="4642920"/>
            <a:ext cx="6645600" cy="1457280"/>
          </a:xfrm>
          <a:prstGeom prst="roundRect">
            <a:avLst>
              <a:gd name="adj" fmla="val 14591"/>
            </a:avLst>
          </a:prstGeom>
          <a:solidFill>
            <a:srgbClr val="f3f3ff"/>
          </a:solidFill>
          <a:ln w="1524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Shape 11"/>
          <p:cNvSpPr/>
          <p:nvPr/>
        </p:nvSpPr>
        <p:spPr>
          <a:xfrm>
            <a:off x="653040" y="4799880"/>
            <a:ext cx="424800" cy="424800"/>
          </a:xfrm>
          <a:prstGeom prst="roundRect">
            <a:avLst>
              <a:gd name="adj" fmla="val 21498422"/>
            </a:avLst>
          </a:prstGeom>
          <a:solidFill>
            <a:srgbClr val="da33b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Text 12"/>
          <p:cNvSpPr/>
          <p:nvPr/>
        </p:nvSpPr>
        <p:spPr>
          <a:xfrm>
            <a:off x="653040" y="5366880"/>
            <a:ext cx="1667880" cy="2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Low Power Usage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92" name="Text 13"/>
          <p:cNvSpPr/>
          <p:nvPr/>
        </p:nvSpPr>
        <p:spPr>
          <a:xfrm>
            <a:off x="653040" y="5717160"/>
            <a:ext cx="63316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2e"/>
                </a:solidFill>
                <a:latin typeface="PT Sans"/>
                <a:ea typeface="PT Sans"/>
              </a:rPr>
              <a:t>Efficient and friendly for battery-operated devices.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3" name="Shape 14"/>
          <p:cNvSpPr/>
          <p:nvPr/>
        </p:nvSpPr>
        <p:spPr>
          <a:xfrm>
            <a:off x="496080" y="6242400"/>
            <a:ext cx="6645600" cy="1457280"/>
          </a:xfrm>
          <a:prstGeom prst="roundRect">
            <a:avLst>
              <a:gd name="adj" fmla="val 14591"/>
            </a:avLst>
          </a:prstGeom>
          <a:solidFill>
            <a:srgbClr val="f3f3ff"/>
          </a:solidFill>
          <a:ln w="152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Shape 15"/>
          <p:cNvSpPr/>
          <p:nvPr/>
        </p:nvSpPr>
        <p:spPr>
          <a:xfrm>
            <a:off x="653040" y="6399360"/>
            <a:ext cx="424800" cy="424800"/>
          </a:xfrm>
          <a:prstGeom prst="roundRect">
            <a:avLst>
              <a:gd name="adj" fmla="val 21498422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Text 16"/>
          <p:cNvSpPr/>
          <p:nvPr/>
        </p:nvSpPr>
        <p:spPr>
          <a:xfrm>
            <a:off x="653040" y="6966360"/>
            <a:ext cx="1667880" cy="2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No Interference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96" name="Text 17"/>
          <p:cNvSpPr/>
          <p:nvPr/>
        </p:nvSpPr>
        <p:spPr>
          <a:xfrm>
            <a:off x="653040" y="7316640"/>
            <a:ext cx="63316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2e"/>
                </a:solidFill>
                <a:latin typeface="PT Sans"/>
                <a:ea typeface="PT Sans"/>
              </a:rPr>
              <a:t>Free from radio signal interference.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497" name="Image 4" descr="preencoded.png"/>
          <p:cNvPicPr/>
          <p:nvPr/>
        </p:nvPicPr>
        <p:blipFill>
          <a:blip r:embed="rId1"/>
          <a:stretch/>
        </p:blipFill>
        <p:spPr>
          <a:xfrm>
            <a:off x="7495920" y="1443960"/>
            <a:ext cx="6446160" cy="6979680"/>
          </a:xfrm>
          <a:prstGeom prst="rect">
            <a:avLst/>
          </a:prstGeom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13944600" y="6172200"/>
            <a:ext cx="686160" cy="20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37160"/>
          </a:xfrm>
          <a:prstGeom prst="rect">
            <a:avLst/>
          </a:prstGeom>
          <a:ln w="0">
            <a:noFill/>
          </a:ln>
        </p:spPr>
      </p:pic>
      <p:sp>
        <p:nvSpPr>
          <p:cNvPr id="500" name="Text 0"/>
          <p:cNvSpPr/>
          <p:nvPr/>
        </p:nvSpPr>
        <p:spPr>
          <a:xfrm>
            <a:off x="6085080" y="470520"/>
            <a:ext cx="5905440" cy="50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49"/>
              </a:lnSpc>
              <a:buNone/>
              <a:tabLst>
                <a:tab algn="l" pos="0"/>
              </a:tabLst>
            </a:pPr>
            <a:r>
              <a:rPr b="0" lang="en-US" sz="31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Disadvantages: Limitations of IR</a:t>
            </a:r>
            <a:endParaRPr b="0" lang="en-US" sz="3150" spc="-1" strike="noStrike">
              <a:latin typeface="Arial"/>
            </a:endParaRPr>
          </a:p>
        </p:txBody>
      </p:sp>
      <p:sp>
        <p:nvSpPr>
          <p:cNvPr id="501" name="Shape 1"/>
          <p:cNvSpPr/>
          <p:nvPr/>
        </p:nvSpPr>
        <p:spPr>
          <a:xfrm>
            <a:off x="6085080" y="1486800"/>
            <a:ext cx="7946280" cy="1249200"/>
          </a:xfrm>
          <a:prstGeom prst="roundRect">
            <a:avLst>
              <a:gd name="adj" fmla="val 8782"/>
            </a:avLst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Shape 2"/>
          <p:cNvSpPr/>
          <p:nvPr/>
        </p:nvSpPr>
        <p:spPr>
          <a:xfrm>
            <a:off x="6085080" y="1463760"/>
            <a:ext cx="7946280" cy="91080"/>
          </a:xfrm>
          <a:prstGeom prst="roundRect">
            <a:avLst>
              <a:gd name="adj" fmla="val 280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Shape 3"/>
          <p:cNvSpPr/>
          <p:nvPr/>
        </p:nvSpPr>
        <p:spPr>
          <a:xfrm>
            <a:off x="9801720" y="1230120"/>
            <a:ext cx="512640" cy="512640"/>
          </a:xfrm>
          <a:prstGeom prst="roundRect">
            <a:avLst>
              <a:gd name="adj" fmla="val 178190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Text 4"/>
          <p:cNvSpPr/>
          <p:nvPr/>
        </p:nvSpPr>
        <p:spPr>
          <a:xfrm>
            <a:off x="6279120" y="1914480"/>
            <a:ext cx="2012400" cy="2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Short Range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505" name="Text 5"/>
          <p:cNvSpPr/>
          <p:nvPr/>
        </p:nvSpPr>
        <p:spPr>
          <a:xfrm>
            <a:off x="6279120" y="2268720"/>
            <a:ext cx="75585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PT Sans"/>
                <a:ea typeface="PT Sans"/>
              </a:rPr>
              <a:t>Limited communication distance (1–5 meters).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06" name="Shape 6"/>
          <p:cNvSpPr/>
          <p:nvPr/>
        </p:nvSpPr>
        <p:spPr>
          <a:xfrm>
            <a:off x="6085080" y="3163680"/>
            <a:ext cx="7946280" cy="1249200"/>
          </a:xfrm>
          <a:prstGeom prst="roundRect">
            <a:avLst>
              <a:gd name="adj" fmla="val 8782"/>
            </a:avLst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Shape 7"/>
          <p:cNvSpPr/>
          <p:nvPr/>
        </p:nvSpPr>
        <p:spPr>
          <a:xfrm>
            <a:off x="6085080" y="3141000"/>
            <a:ext cx="7946280" cy="91080"/>
          </a:xfrm>
          <a:prstGeom prst="roundRect">
            <a:avLst>
              <a:gd name="adj" fmla="val 280656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Shape 8"/>
          <p:cNvSpPr/>
          <p:nvPr/>
        </p:nvSpPr>
        <p:spPr>
          <a:xfrm>
            <a:off x="9801720" y="2907000"/>
            <a:ext cx="512640" cy="512640"/>
          </a:xfrm>
          <a:prstGeom prst="roundRect">
            <a:avLst>
              <a:gd name="adj" fmla="val 178190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Text 9"/>
          <p:cNvSpPr/>
          <p:nvPr/>
        </p:nvSpPr>
        <p:spPr>
          <a:xfrm>
            <a:off x="6279120" y="3591360"/>
            <a:ext cx="2012400" cy="2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Line-of-Sight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510" name="Text 10"/>
          <p:cNvSpPr/>
          <p:nvPr/>
        </p:nvSpPr>
        <p:spPr>
          <a:xfrm>
            <a:off x="6279120" y="3945600"/>
            <a:ext cx="75585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PT Sans"/>
                <a:ea typeface="PT Sans"/>
              </a:rPr>
              <a:t>Requires clear path; easily blocked by obstacles.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11" name="Shape 11"/>
          <p:cNvSpPr/>
          <p:nvPr/>
        </p:nvSpPr>
        <p:spPr>
          <a:xfrm>
            <a:off x="6085080" y="4840560"/>
            <a:ext cx="7946280" cy="1249200"/>
          </a:xfrm>
          <a:prstGeom prst="roundRect">
            <a:avLst>
              <a:gd name="adj" fmla="val 8782"/>
            </a:avLst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Shape 12"/>
          <p:cNvSpPr/>
          <p:nvPr/>
        </p:nvSpPr>
        <p:spPr>
          <a:xfrm>
            <a:off x="6085080" y="4817880"/>
            <a:ext cx="7946280" cy="91080"/>
          </a:xfrm>
          <a:prstGeom prst="roundRect">
            <a:avLst>
              <a:gd name="adj" fmla="val 280656"/>
            </a:avLst>
          </a:prstGeom>
          <a:solidFill>
            <a:srgbClr val="da33b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Shape 13"/>
          <p:cNvSpPr/>
          <p:nvPr/>
        </p:nvSpPr>
        <p:spPr>
          <a:xfrm>
            <a:off x="9801720" y="4584240"/>
            <a:ext cx="512640" cy="512640"/>
          </a:xfrm>
          <a:prstGeom prst="roundRect">
            <a:avLst>
              <a:gd name="adj" fmla="val 178190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Text 14"/>
          <p:cNvSpPr/>
          <p:nvPr/>
        </p:nvSpPr>
        <p:spPr>
          <a:xfrm>
            <a:off x="6279120" y="5268240"/>
            <a:ext cx="2012400" cy="2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Light Sensitivity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515" name="Text 15"/>
          <p:cNvSpPr/>
          <p:nvPr/>
        </p:nvSpPr>
        <p:spPr>
          <a:xfrm>
            <a:off x="6279120" y="5622480"/>
            <a:ext cx="75585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PT Sans"/>
                <a:ea typeface="PT Sans"/>
              </a:rPr>
              <a:t>Performance is affected by sunlight or bright indoor lights.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16" name="Shape 16"/>
          <p:cNvSpPr/>
          <p:nvPr/>
        </p:nvSpPr>
        <p:spPr>
          <a:xfrm>
            <a:off x="6085080" y="6517800"/>
            <a:ext cx="7946280" cy="1249200"/>
          </a:xfrm>
          <a:prstGeom prst="roundRect">
            <a:avLst>
              <a:gd name="adj" fmla="val 8782"/>
            </a:avLst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Shape 17"/>
          <p:cNvSpPr/>
          <p:nvPr/>
        </p:nvSpPr>
        <p:spPr>
          <a:xfrm>
            <a:off x="6085080" y="6494760"/>
            <a:ext cx="7946280" cy="91080"/>
          </a:xfrm>
          <a:prstGeom prst="roundRect">
            <a:avLst>
              <a:gd name="adj" fmla="val 280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Shape 18"/>
          <p:cNvSpPr/>
          <p:nvPr/>
        </p:nvSpPr>
        <p:spPr>
          <a:xfrm>
            <a:off x="9801720" y="6261120"/>
            <a:ext cx="512640" cy="512640"/>
          </a:xfrm>
          <a:prstGeom prst="roundRect">
            <a:avLst>
              <a:gd name="adj" fmla="val 178190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Text 19"/>
          <p:cNvSpPr/>
          <p:nvPr/>
        </p:nvSpPr>
        <p:spPr>
          <a:xfrm>
            <a:off x="6279120" y="6945480"/>
            <a:ext cx="2012400" cy="2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Slower Data Rate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520" name="Text 20"/>
          <p:cNvSpPr/>
          <p:nvPr/>
        </p:nvSpPr>
        <p:spPr>
          <a:xfrm>
            <a:off x="6279120" y="7299720"/>
            <a:ext cx="75585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PT Sans"/>
                <a:ea typeface="PT Sans"/>
              </a:rPr>
              <a:t>Slower compared to modern standards like Wi-Fi or Bluetooth.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2"/>
          <a:stretch/>
        </p:blipFill>
        <p:spPr>
          <a:xfrm>
            <a:off x="12573360" y="7543800"/>
            <a:ext cx="2057400" cy="6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 0"/>
          <p:cNvSpPr/>
          <p:nvPr/>
        </p:nvSpPr>
        <p:spPr>
          <a:xfrm>
            <a:off x="551520" y="433440"/>
            <a:ext cx="18540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523" name="Text 1"/>
          <p:cNvSpPr/>
          <p:nvPr/>
        </p:nvSpPr>
        <p:spPr>
          <a:xfrm>
            <a:off x="137160" y="685800"/>
            <a:ext cx="5349240" cy="4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65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Diverse Applications of Infrared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24" name="Text 2"/>
          <p:cNvSpPr/>
          <p:nvPr/>
        </p:nvSpPr>
        <p:spPr>
          <a:xfrm>
            <a:off x="551520" y="1428120"/>
            <a:ext cx="8040240" cy="2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PT Sans"/>
                <a:ea typeface="PT Sans"/>
              </a:rPr>
              <a:t>Infrared technology is used across various sectors, from consumer electronics to industrial systems.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5" name="Text 3"/>
          <p:cNvSpPr/>
          <p:nvPr/>
        </p:nvSpPr>
        <p:spPr>
          <a:xfrm>
            <a:off x="551520" y="2527200"/>
            <a:ext cx="18540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Device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6" name="Text 4"/>
          <p:cNvSpPr/>
          <p:nvPr/>
        </p:nvSpPr>
        <p:spPr>
          <a:xfrm>
            <a:off x="551520" y="2853720"/>
            <a:ext cx="8040240" cy="2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TVs, AC units, and projectors.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7" name="Text 5"/>
          <p:cNvSpPr/>
          <p:nvPr/>
        </p:nvSpPr>
        <p:spPr>
          <a:xfrm>
            <a:off x="551520" y="4090680"/>
            <a:ext cx="18540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Sensing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8" name="Text 6"/>
          <p:cNvSpPr/>
          <p:nvPr/>
        </p:nvSpPr>
        <p:spPr>
          <a:xfrm>
            <a:off x="685800" y="4417200"/>
            <a:ext cx="7772400" cy="2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Motion detectors and automatic doors.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Text 7"/>
          <p:cNvSpPr/>
          <p:nvPr/>
        </p:nvSpPr>
        <p:spPr>
          <a:xfrm>
            <a:off x="551520" y="5486400"/>
            <a:ext cx="18540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Security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0" name="Text 8"/>
          <p:cNvSpPr/>
          <p:nvPr/>
        </p:nvSpPr>
        <p:spPr>
          <a:xfrm>
            <a:off x="551520" y="5980680"/>
            <a:ext cx="8040240" cy="2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Intrusion detection systems.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Text 9"/>
          <p:cNvSpPr/>
          <p:nvPr/>
        </p:nvSpPr>
        <p:spPr>
          <a:xfrm>
            <a:off x="502920" y="6629400"/>
            <a:ext cx="2011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Specialized Instruments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2" name="Text 10"/>
          <p:cNvSpPr/>
          <p:nvPr/>
        </p:nvSpPr>
        <p:spPr>
          <a:xfrm>
            <a:off x="571680" y="7086600"/>
            <a:ext cx="8040240" cy="2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Industrial and medical equipment.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1"/>
          <a:stretch/>
        </p:blipFill>
        <p:spPr>
          <a:xfrm rot="13800">
            <a:off x="7074360" y="2270520"/>
            <a:ext cx="7543800" cy="594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 0"/>
          <p:cNvSpPr/>
          <p:nvPr/>
        </p:nvSpPr>
        <p:spPr>
          <a:xfrm>
            <a:off x="726120" y="575280"/>
            <a:ext cx="8089200" cy="60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99"/>
              </a:lnSpc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Case Study: The TV Remote Process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535" name="Shape 1"/>
          <p:cNvSpPr/>
          <p:nvPr/>
        </p:nvSpPr>
        <p:spPr>
          <a:xfrm>
            <a:off x="726120" y="1929960"/>
            <a:ext cx="6485040" cy="22680"/>
          </a:xfrm>
          <a:prstGeom prst="rect">
            <a:avLst/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Text 2"/>
          <p:cNvSpPr/>
          <p:nvPr/>
        </p:nvSpPr>
        <p:spPr>
          <a:xfrm>
            <a:off x="726120" y="2079360"/>
            <a:ext cx="24404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Button Press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537" name="Text 3"/>
          <p:cNvSpPr/>
          <p:nvPr/>
        </p:nvSpPr>
        <p:spPr>
          <a:xfrm>
            <a:off x="726120" y="2508840"/>
            <a:ext cx="648504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Circuit generates the corresponding binary code.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8" name="Shape 4"/>
          <p:cNvSpPr/>
          <p:nvPr/>
        </p:nvSpPr>
        <p:spPr>
          <a:xfrm>
            <a:off x="7418880" y="1929960"/>
            <a:ext cx="6485040" cy="22680"/>
          </a:xfrm>
          <a:prstGeom prst="rect">
            <a:avLst/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Text 5"/>
          <p:cNvSpPr/>
          <p:nvPr/>
        </p:nvSpPr>
        <p:spPr>
          <a:xfrm>
            <a:off x="7418880" y="2079360"/>
            <a:ext cx="24404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Signal Transmission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540" name="Text 6"/>
          <p:cNvSpPr/>
          <p:nvPr/>
        </p:nvSpPr>
        <p:spPr>
          <a:xfrm>
            <a:off x="7418880" y="2508840"/>
            <a:ext cx="648504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IR LED sends modulated light pulses.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1" name="Shape 7"/>
          <p:cNvSpPr/>
          <p:nvPr/>
        </p:nvSpPr>
        <p:spPr>
          <a:xfrm>
            <a:off x="726120" y="3533400"/>
            <a:ext cx="6485040" cy="22680"/>
          </a:xfrm>
          <a:prstGeom prst="rect">
            <a:avLst/>
          </a:prstGeom>
          <a:solidFill>
            <a:srgbClr val="da33b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Text 8"/>
          <p:cNvSpPr/>
          <p:nvPr/>
        </p:nvSpPr>
        <p:spPr>
          <a:xfrm>
            <a:off x="726120" y="3682800"/>
            <a:ext cx="24404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Signal Reception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543" name="Text 9"/>
          <p:cNvSpPr/>
          <p:nvPr/>
        </p:nvSpPr>
        <p:spPr>
          <a:xfrm>
            <a:off x="726120" y="4112280"/>
            <a:ext cx="648504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TV receiver detects and decodes the signal.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4" name="Shape 10"/>
          <p:cNvSpPr/>
          <p:nvPr/>
        </p:nvSpPr>
        <p:spPr>
          <a:xfrm>
            <a:off x="7418880" y="3533400"/>
            <a:ext cx="6485040" cy="22680"/>
          </a:xfrm>
          <a:prstGeom prst="rect">
            <a:avLst/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Text 11"/>
          <p:cNvSpPr/>
          <p:nvPr/>
        </p:nvSpPr>
        <p:spPr>
          <a:xfrm>
            <a:off x="7418880" y="3682800"/>
            <a:ext cx="24404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Action Performed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546" name="Text 12"/>
          <p:cNvSpPr/>
          <p:nvPr/>
        </p:nvSpPr>
        <p:spPr>
          <a:xfrm>
            <a:off x="7418880" y="4112280"/>
            <a:ext cx="648504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2e"/>
                </a:solidFill>
                <a:latin typeface="PT Sans"/>
                <a:ea typeface="PT Sans"/>
              </a:rPr>
              <a:t>TV executes the desired command (e.g., volume up).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47" name="Image 4" descr="preencoded.png"/>
          <p:cNvPicPr/>
          <p:nvPr/>
        </p:nvPicPr>
        <p:blipFill>
          <a:blip r:embed="rId1"/>
          <a:stretch/>
        </p:blipFill>
        <p:spPr>
          <a:xfrm>
            <a:off x="1744920" y="5054400"/>
            <a:ext cx="4655880" cy="2489400"/>
          </a:xfrm>
          <a:prstGeom prst="rect">
            <a:avLst/>
          </a:prstGeom>
          <a:ln w="0">
            <a:noFill/>
          </a:ln>
        </p:spPr>
      </p:pic>
      <p:pic>
        <p:nvPicPr>
          <p:cNvPr id="548" name="Image 5" descr="preencoded.png"/>
          <p:cNvPicPr/>
          <p:nvPr/>
        </p:nvPicPr>
        <p:blipFill>
          <a:blip r:embed="rId2"/>
          <a:stretch/>
        </p:blipFill>
        <p:spPr>
          <a:xfrm>
            <a:off x="7794000" y="5054400"/>
            <a:ext cx="5007600" cy="2489400"/>
          </a:xfrm>
          <a:prstGeom prst="rect">
            <a:avLst/>
          </a:prstGeom>
          <a:ln w="0">
            <a:noFill/>
          </a:ln>
        </p:spPr>
      </p:pic>
      <p:pic>
        <p:nvPicPr>
          <p:cNvPr id="549" name="" descr=""/>
          <p:cNvPicPr/>
          <p:nvPr/>
        </p:nvPicPr>
        <p:blipFill>
          <a:blip r:embed="rId3"/>
          <a:stretch/>
        </p:blipFill>
        <p:spPr>
          <a:xfrm>
            <a:off x="12801600" y="7543800"/>
            <a:ext cx="1828800" cy="6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2025-11-08T14:54:37Z</dcterms:created>
  <dc:creator/>
  <dc:description/>
  <dc:language>en-US</dc:language>
  <cp:lastModifiedBy/>
  <dcterms:modified xsi:type="dcterms:W3CDTF">2025-11-09T00:07:19Z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